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Lato" panose="020F0502020204030203" pitchFamily="34" charset="0"/>
      <p:regular r:id="rId21"/>
      <p:bold r:id="rId22"/>
    </p:embeddedFont>
    <p:embeddedFont>
      <p:font typeface="Lato Bold" panose="020F0502020204030203" pitchFamily="34" charset="0"/>
      <p:regular r:id="rId23"/>
      <p:bold r:id="rId24"/>
    </p:embeddedFont>
    <p:embeddedFont>
      <p:font typeface="Poppins" pitchFamily="2" charset="77"/>
      <p:regular r:id="rId25"/>
    </p:embeddedFont>
    <p:embeddedFont>
      <p:font typeface="Poppins Bold" pitchFamily="2" charset="77"/>
      <p:regular r:id="rId26"/>
      <p:bold r:id="rId27"/>
    </p:embeddedFont>
    <p:embeddedFont>
      <p:font typeface="Poppins Heavy" pitchFamily="2" charset="77"/>
      <p:regular r:id="rId28"/>
      <p:bold r:id="rId29"/>
    </p:embeddedFont>
    <p:embeddedFont>
      <p:font typeface="Roboto Bold" panose="02000000000000000000" pitchFamily="2" charset="0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 autoAdjust="0"/>
    <p:restoredTop sz="94608" autoAdjust="0"/>
  </p:normalViewPr>
  <p:slideViewPr>
    <p:cSldViewPr>
      <p:cViewPr varScale="1">
        <p:scale>
          <a:sx n="78" d="100"/>
          <a:sy n="78" d="100"/>
        </p:scale>
        <p:origin x="6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9154" y="7136935"/>
            <a:ext cx="3556447" cy="3249219"/>
            <a:chOff x="0" y="0"/>
            <a:chExt cx="1069957" cy="9775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9957" cy="977527"/>
            </a:xfrm>
            <a:custGeom>
              <a:avLst/>
              <a:gdLst/>
              <a:ahLst/>
              <a:cxnLst/>
              <a:rect l="l" t="t" r="r" b="b"/>
              <a:pathLst>
                <a:path w="1069957" h="977527">
                  <a:moveTo>
                    <a:pt x="0" y="0"/>
                  </a:moveTo>
                  <a:lnTo>
                    <a:pt x="1069957" y="0"/>
                  </a:lnTo>
                  <a:lnTo>
                    <a:pt x="1069957" y="977527"/>
                  </a:lnTo>
                  <a:lnTo>
                    <a:pt x="0" y="977527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69957" cy="1015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-2544189" y="2688154"/>
            <a:ext cx="10040128" cy="4350806"/>
          </a:xfrm>
          <a:custGeom>
            <a:avLst/>
            <a:gdLst/>
            <a:ahLst/>
            <a:cxnLst/>
            <a:rect l="l" t="t" r="r" b="b"/>
            <a:pathLst>
              <a:path w="10040128" h="4350806">
                <a:moveTo>
                  <a:pt x="0" y="0"/>
                </a:moveTo>
                <a:lnTo>
                  <a:pt x="10040128" y="0"/>
                </a:lnTo>
                <a:lnTo>
                  <a:pt x="10040128" y="4350806"/>
                </a:lnTo>
                <a:lnTo>
                  <a:pt x="0" y="4350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821" b="-949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15245" y="0"/>
            <a:ext cx="6991788" cy="9759796"/>
            <a:chOff x="0" y="0"/>
            <a:chExt cx="1841458" cy="25704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41459" cy="2570481"/>
            </a:xfrm>
            <a:custGeom>
              <a:avLst/>
              <a:gdLst/>
              <a:ahLst/>
              <a:cxnLst/>
              <a:rect l="l" t="t" r="r" b="b"/>
              <a:pathLst>
                <a:path w="1841459" h="2570481">
                  <a:moveTo>
                    <a:pt x="0" y="0"/>
                  </a:moveTo>
                  <a:lnTo>
                    <a:pt x="1841459" y="0"/>
                  </a:lnTo>
                  <a:lnTo>
                    <a:pt x="1841459" y="2570481"/>
                  </a:lnTo>
                  <a:lnTo>
                    <a:pt x="0" y="2570481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41458" cy="2608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308766" y="4572581"/>
            <a:ext cx="551763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7149824" y="1498264"/>
            <a:ext cx="7983606" cy="7263281"/>
          </a:xfrm>
          <a:custGeom>
            <a:avLst/>
            <a:gdLst/>
            <a:ahLst/>
            <a:cxnLst/>
            <a:rect l="l" t="t" r="r" b="b"/>
            <a:pathLst>
              <a:path w="7983606" h="7263281">
                <a:moveTo>
                  <a:pt x="0" y="0"/>
                </a:moveTo>
                <a:lnTo>
                  <a:pt x="7983606" y="0"/>
                </a:lnTo>
                <a:lnTo>
                  <a:pt x="7983606" y="7263280"/>
                </a:lnTo>
                <a:lnTo>
                  <a:pt x="0" y="7263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1308766" y="4797693"/>
            <a:ext cx="6359969" cy="1129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2"/>
              </a:lnSpc>
            </a:pPr>
            <a:r>
              <a:rPr lang="en-US" sz="3173" spc="5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Piloter un projet informatique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14809" y="605752"/>
            <a:ext cx="5944491" cy="173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2"/>
              </a:lnSpc>
            </a:pPr>
            <a:r>
              <a:rPr lang="en-US" sz="2473" spc="6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Altay CEVIK</a:t>
            </a:r>
          </a:p>
          <a:p>
            <a:pPr algn="r">
              <a:lnSpc>
                <a:spcPts val="3462"/>
              </a:lnSpc>
            </a:pPr>
            <a:r>
              <a:rPr lang="en-US" sz="2473" spc="6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Mehdi BERRADA</a:t>
            </a:r>
          </a:p>
          <a:p>
            <a:pPr algn="r">
              <a:lnSpc>
                <a:spcPts val="3462"/>
              </a:lnSpc>
            </a:pPr>
            <a:r>
              <a:rPr lang="en-US" sz="2473" spc="6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Anisse FOUKA</a:t>
            </a:r>
          </a:p>
          <a:p>
            <a:pPr algn="r">
              <a:lnSpc>
                <a:spcPts val="3462"/>
              </a:lnSpc>
            </a:pPr>
            <a:r>
              <a:rPr lang="en-US" sz="2473" spc="65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Mourad AMGHAR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766" y="2441040"/>
            <a:ext cx="5841058" cy="1867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2"/>
              </a:lnSpc>
            </a:pPr>
            <a:r>
              <a:rPr lang="en-US" sz="638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Présentation</a:t>
            </a:r>
          </a:p>
          <a:p>
            <a:pPr algn="l">
              <a:lnSpc>
                <a:spcPts val="7282"/>
              </a:lnSpc>
            </a:pPr>
            <a:r>
              <a:rPr lang="en-US" sz="6388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SAE 502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73117" y="9262855"/>
            <a:ext cx="3826560" cy="35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02"/>
              </a:lnSpc>
            </a:pPr>
            <a:r>
              <a:rPr lang="en-US" sz="20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V1   I   Rapport   I   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32740" y="9262855"/>
            <a:ext cx="3826560" cy="35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02"/>
              </a:lnSpc>
            </a:pPr>
            <a:r>
              <a:rPr lang="en-US" sz="2073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I.U.T Nord Franche-Comté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08766" y="8097795"/>
            <a:ext cx="2334218" cy="833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75"/>
              </a:lnSpc>
            </a:pPr>
            <a:r>
              <a:rPr lang="en-US" sz="5592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428947"/>
            <a:chOff x="0" y="0"/>
            <a:chExt cx="5501942" cy="13324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1942" cy="1332448"/>
            </a:xfrm>
            <a:custGeom>
              <a:avLst/>
              <a:gdLst/>
              <a:ahLst/>
              <a:cxnLst/>
              <a:rect l="l" t="t" r="r" b="b"/>
              <a:pathLst>
                <a:path w="5501942" h="1332448">
                  <a:moveTo>
                    <a:pt x="0" y="0"/>
                  </a:moveTo>
                  <a:lnTo>
                    <a:pt x="5501942" y="0"/>
                  </a:lnTo>
                  <a:lnTo>
                    <a:pt x="5501942" y="1332448"/>
                  </a:lnTo>
                  <a:lnTo>
                    <a:pt x="0" y="1332448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01942" cy="1370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429000"/>
            <a:ext cx="670144" cy="4193443"/>
            <a:chOff x="0" y="0"/>
            <a:chExt cx="201656" cy="12618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656" cy="1261869"/>
            </a:xfrm>
            <a:custGeom>
              <a:avLst/>
              <a:gdLst/>
              <a:ahLst/>
              <a:cxnLst/>
              <a:rect l="l" t="t" r="r" b="b"/>
              <a:pathLst>
                <a:path w="201656" h="1261869">
                  <a:moveTo>
                    <a:pt x="0" y="0"/>
                  </a:moveTo>
                  <a:lnTo>
                    <a:pt x="201656" y="0"/>
                  </a:lnTo>
                  <a:lnTo>
                    <a:pt x="201656" y="1261869"/>
                  </a:lnTo>
                  <a:lnTo>
                    <a:pt x="0" y="126186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01656" cy="1309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179626" y="3429000"/>
            <a:ext cx="670144" cy="4193443"/>
            <a:chOff x="0" y="0"/>
            <a:chExt cx="201656" cy="126186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656" cy="1261869"/>
            </a:xfrm>
            <a:custGeom>
              <a:avLst/>
              <a:gdLst/>
              <a:ahLst/>
              <a:cxnLst/>
              <a:rect l="l" t="t" r="r" b="b"/>
              <a:pathLst>
                <a:path w="201656" h="1261869">
                  <a:moveTo>
                    <a:pt x="0" y="0"/>
                  </a:moveTo>
                  <a:lnTo>
                    <a:pt x="201656" y="0"/>
                  </a:lnTo>
                  <a:lnTo>
                    <a:pt x="201656" y="1261869"/>
                  </a:lnTo>
                  <a:lnTo>
                    <a:pt x="0" y="1261869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01656" cy="1309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349683" y="9456648"/>
            <a:ext cx="576040" cy="427585"/>
            <a:chOff x="0" y="0"/>
            <a:chExt cx="279505" cy="2074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9505" cy="207472"/>
            </a:xfrm>
            <a:custGeom>
              <a:avLst/>
              <a:gdLst/>
              <a:ahLst/>
              <a:cxnLst/>
              <a:rect l="l" t="t" r="r" b="b"/>
              <a:pathLst>
                <a:path w="279505" h="207472">
                  <a:moveTo>
                    <a:pt x="0" y="0"/>
                  </a:moveTo>
                  <a:lnTo>
                    <a:pt x="279505" y="0"/>
                  </a:lnTo>
                  <a:lnTo>
                    <a:pt x="279505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79505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8/14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21078" y="3299143"/>
            <a:ext cx="1530574" cy="1530574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21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72427" y="3299143"/>
            <a:ext cx="1530574" cy="153057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21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954142" y="5957471"/>
            <a:ext cx="1530574" cy="153057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21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72427" y="5957471"/>
            <a:ext cx="1530574" cy="153057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21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484715" y="4555380"/>
            <a:ext cx="1530574" cy="153057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121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2719429" y="5320667"/>
            <a:ext cx="7652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0" name="AutoShape 30"/>
          <p:cNvSpPr/>
          <p:nvPr/>
        </p:nvSpPr>
        <p:spPr>
          <a:xfrm flipV="1">
            <a:off x="3484715" y="6085954"/>
            <a:ext cx="304473" cy="6368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1" name="AutoShape 31"/>
          <p:cNvSpPr/>
          <p:nvPr/>
        </p:nvSpPr>
        <p:spPr>
          <a:xfrm flipH="1" flipV="1">
            <a:off x="4776776" y="5864004"/>
            <a:ext cx="395651" cy="2219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2" name="AutoShape 32"/>
          <p:cNvSpPr/>
          <p:nvPr/>
        </p:nvSpPr>
        <p:spPr>
          <a:xfrm flipH="1">
            <a:off x="5172427" y="4829716"/>
            <a:ext cx="765287" cy="3137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3" name="AutoShape 33"/>
          <p:cNvSpPr/>
          <p:nvPr/>
        </p:nvSpPr>
        <p:spPr>
          <a:xfrm flipH="1" flipV="1">
            <a:off x="3254472" y="3860417"/>
            <a:ext cx="1917955" cy="2040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4" name="AutoShape 34"/>
          <p:cNvSpPr/>
          <p:nvPr/>
        </p:nvSpPr>
        <p:spPr>
          <a:xfrm flipH="1" flipV="1">
            <a:off x="6262573" y="4727710"/>
            <a:ext cx="440428" cy="113629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5" name="AutoShape 35"/>
          <p:cNvSpPr/>
          <p:nvPr/>
        </p:nvSpPr>
        <p:spPr>
          <a:xfrm flipV="1">
            <a:off x="3100564" y="7025414"/>
            <a:ext cx="2089626" cy="46263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6" name="AutoShape 36"/>
          <p:cNvSpPr/>
          <p:nvPr/>
        </p:nvSpPr>
        <p:spPr>
          <a:xfrm flipH="1" flipV="1">
            <a:off x="2408259" y="4839437"/>
            <a:ext cx="311170" cy="11180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37" name="Freeform 37"/>
          <p:cNvSpPr/>
          <p:nvPr/>
        </p:nvSpPr>
        <p:spPr>
          <a:xfrm>
            <a:off x="1925255" y="3693068"/>
            <a:ext cx="1322218" cy="721210"/>
          </a:xfrm>
          <a:custGeom>
            <a:avLst/>
            <a:gdLst/>
            <a:ahLst/>
            <a:cxnLst/>
            <a:rect l="l" t="t" r="r" b="b"/>
            <a:pathLst>
              <a:path w="1322218" h="721210">
                <a:moveTo>
                  <a:pt x="0" y="0"/>
                </a:moveTo>
                <a:lnTo>
                  <a:pt x="1322219" y="0"/>
                </a:lnTo>
                <a:lnTo>
                  <a:pt x="1322219" y="721210"/>
                </a:lnTo>
                <a:lnTo>
                  <a:pt x="0" y="7212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8" name="Freeform 38"/>
          <p:cNvSpPr/>
          <p:nvPr/>
        </p:nvSpPr>
        <p:spPr>
          <a:xfrm>
            <a:off x="3562165" y="4562292"/>
            <a:ext cx="1375674" cy="1375674"/>
          </a:xfrm>
          <a:custGeom>
            <a:avLst/>
            <a:gdLst/>
            <a:ahLst/>
            <a:cxnLst/>
            <a:rect l="l" t="t" r="r" b="b"/>
            <a:pathLst>
              <a:path w="1375674" h="1375674">
                <a:moveTo>
                  <a:pt x="0" y="0"/>
                </a:moveTo>
                <a:lnTo>
                  <a:pt x="1375674" y="0"/>
                </a:lnTo>
                <a:lnTo>
                  <a:pt x="1375674" y="1375674"/>
                </a:lnTo>
                <a:lnTo>
                  <a:pt x="0" y="1375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9" name="Freeform 39"/>
          <p:cNvSpPr/>
          <p:nvPr/>
        </p:nvSpPr>
        <p:spPr>
          <a:xfrm>
            <a:off x="5464071" y="3580031"/>
            <a:ext cx="947285" cy="947285"/>
          </a:xfrm>
          <a:custGeom>
            <a:avLst/>
            <a:gdLst/>
            <a:ahLst/>
            <a:cxnLst/>
            <a:rect l="l" t="t" r="r" b="b"/>
            <a:pathLst>
              <a:path w="947285" h="947285">
                <a:moveTo>
                  <a:pt x="0" y="0"/>
                </a:moveTo>
                <a:lnTo>
                  <a:pt x="947285" y="0"/>
                </a:lnTo>
                <a:lnTo>
                  <a:pt x="947285" y="947285"/>
                </a:lnTo>
                <a:lnTo>
                  <a:pt x="0" y="947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0" name="Freeform 40"/>
          <p:cNvSpPr/>
          <p:nvPr/>
        </p:nvSpPr>
        <p:spPr>
          <a:xfrm>
            <a:off x="5172427" y="6549534"/>
            <a:ext cx="1465655" cy="285137"/>
          </a:xfrm>
          <a:custGeom>
            <a:avLst/>
            <a:gdLst/>
            <a:ahLst/>
            <a:cxnLst/>
            <a:rect l="l" t="t" r="r" b="b"/>
            <a:pathLst>
              <a:path w="1465655" h="285137">
                <a:moveTo>
                  <a:pt x="0" y="0"/>
                </a:moveTo>
                <a:lnTo>
                  <a:pt x="1465655" y="0"/>
                </a:lnTo>
                <a:lnTo>
                  <a:pt x="1465655" y="285136"/>
                </a:lnTo>
                <a:lnTo>
                  <a:pt x="0" y="2851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1" name="TextBox 41"/>
          <p:cNvSpPr txBox="1"/>
          <p:nvPr/>
        </p:nvSpPr>
        <p:spPr>
          <a:xfrm>
            <a:off x="1028700" y="876300"/>
            <a:ext cx="7060045" cy="12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Réseau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84385" y="6447904"/>
            <a:ext cx="1300330" cy="542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CLIENTS/</a:t>
            </a:r>
          </a:p>
          <a:p>
            <a:pPr algn="just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SERVEURS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8700" y="7999096"/>
            <a:ext cx="4143727" cy="1887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VPN, VLAN, Routeurs, Switches, Clients/Serveurs. (voir schéma ci-dessus )</a:t>
            </a:r>
          </a:p>
          <a:p>
            <a:pPr marL="388628" lvl="1" indent="-194314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Supervision en temps réel (ex : Nagios).</a:t>
            </a:r>
          </a:p>
          <a:p>
            <a:pPr algn="l">
              <a:lnSpc>
                <a:spcPts val="2520"/>
              </a:lnSpc>
            </a:pPr>
            <a:endParaRPr lang="en-US"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849770" y="3988229"/>
            <a:ext cx="7394272" cy="3075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3815" lvl="1" indent="-381908" algn="l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Identification des risques : déni de service, panne.</a:t>
            </a:r>
          </a:p>
          <a:p>
            <a:pPr marL="763815" lvl="1" indent="-381908" algn="l">
              <a:lnSpc>
                <a:spcPts val="4952"/>
              </a:lnSpc>
              <a:buFont typeface="Arial"/>
              <a:buChar char="•"/>
            </a:pPr>
            <a:r>
              <a:rPr lang="en-US" sz="3537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Plan de continuité et procédures de secours.</a:t>
            </a:r>
          </a:p>
          <a:p>
            <a:pPr algn="l">
              <a:lnSpc>
                <a:spcPts val="4952"/>
              </a:lnSpc>
            </a:pPr>
            <a:endParaRPr lang="en-US" sz="3537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099900" y="876300"/>
            <a:ext cx="7060045" cy="12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Cybersécurité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5905866" cy="3168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5866" cy="3168047"/>
            </a:xfrm>
            <a:custGeom>
              <a:avLst/>
              <a:gdLst/>
              <a:ahLst/>
              <a:cxnLst/>
              <a:rect l="l" t="t" r="r" b="b"/>
              <a:pathLst>
                <a:path w="5905866" h="3168047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8441" y="8323738"/>
            <a:ext cx="4851118" cy="857103"/>
            <a:chOff x="0" y="0"/>
            <a:chExt cx="6468158" cy="11428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468158" cy="47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PILOTER UN PROJET INFORMATIQUE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05370" y="440592"/>
              <a:ext cx="305741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8743" y="799906"/>
              <a:ext cx="515067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I.U.T Nord Franche-Comté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31169" y="3184036"/>
            <a:ext cx="11025662" cy="37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LIVRABLES DU</a:t>
            </a:r>
          </a:p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PROJET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349683" y="9456648"/>
            <a:ext cx="595049" cy="427585"/>
            <a:chOff x="0" y="0"/>
            <a:chExt cx="288728" cy="2074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8728" cy="207472"/>
            </a:xfrm>
            <a:custGeom>
              <a:avLst/>
              <a:gdLst/>
              <a:ahLst/>
              <a:cxnLst/>
              <a:rect l="l" t="t" r="r" b="b"/>
              <a:pathLst>
                <a:path w="288728" h="207472">
                  <a:moveTo>
                    <a:pt x="0" y="0"/>
                  </a:moveTo>
                  <a:lnTo>
                    <a:pt x="288728" y="0"/>
                  </a:lnTo>
                  <a:lnTo>
                    <a:pt x="288728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88728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9/14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39935" y="1490193"/>
            <a:ext cx="6208130" cy="211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5</a:t>
            </a:r>
          </a:p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192000" y="0"/>
            <a:ext cx="6096000" cy="10287000"/>
            <a:chOff x="0" y="0"/>
            <a:chExt cx="535177" cy="903111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535177" cy="903111"/>
            </a:xfrm>
            <a:custGeom>
              <a:avLst/>
              <a:gdLst/>
              <a:ahLst/>
              <a:cxnLst/>
              <a:rect l="l" t="t" r="r" b="b"/>
              <a:pathLst>
                <a:path w="535177" h="903111">
                  <a:moveTo>
                    <a:pt x="535177" y="0"/>
                  </a:moveTo>
                  <a:lnTo>
                    <a:pt x="0" y="0"/>
                  </a:lnTo>
                  <a:lnTo>
                    <a:pt x="0" y="903111"/>
                  </a:lnTo>
                  <a:lnTo>
                    <a:pt x="535177" y="903111"/>
                  </a:lnTo>
                  <a:close/>
                </a:path>
              </a:pathLst>
            </a:custGeom>
            <a:blipFill>
              <a:blip r:embed="rId2"/>
              <a:stretch>
                <a:fillRect l="-93165" r="-59959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2269197" cy="10287000"/>
            <a:chOff x="0" y="0"/>
            <a:chExt cx="597649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649" cy="2709333"/>
            </a:xfrm>
            <a:custGeom>
              <a:avLst/>
              <a:gdLst/>
              <a:ahLst/>
              <a:cxnLst/>
              <a:rect l="l" t="t" r="r" b="b"/>
              <a:pathLst>
                <a:path w="597649" h="2709333">
                  <a:moveTo>
                    <a:pt x="0" y="0"/>
                  </a:moveTo>
                  <a:lnTo>
                    <a:pt x="597649" y="0"/>
                  </a:lnTo>
                  <a:lnTo>
                    <a:pt x="5976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97649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29573" y="2332530"/>
            <a:ext cx="1211491" cy="5621940"/>
            <a:chOff x="0" y="0"/>
            <a:chExt cx="319076" cy="14806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9076" cy="1480676"/>
            </a:xfrm>
            <a:custGeom>
              <a:avLst/>
              <a:gdLst/>
              <a:ahLst/>
              <a:cxnLst/>
              <a:rect l="l" t="t" r="r" b="b"/>
              <a:pathLst>
                <a:path w="319076" h="1480676">
                  <a:moveTo>
                    <a:pt x="0" y="0"/>
                  </a:moveTo>
                  <a:lnTo>
                    <a:pt x="319076" y="0"/>
                  </a:lnTo>
                  <a:lnTo>
                    <a:pt x="319076" y="1480676"/>
                  </a:lnTo>
                  <a:lnTo>
                    <a:pt x="0" y="1480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319076" cy="1528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623240" y="2332530"/>
            <a:ext cx="1211491" cy="5621940"/>
            <a:chOff x="0" y="0"/>
            <a:chExt cx="319076" cy="148067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9076" cy="1480676"/>
            </a:xfrm>
            <a:custGeom>
              <a:avLst/>
              <a:gdLst/>
              <a:ahLst/>
              <a:cxnLst/>
              <a:rect l="l" t="t" r="r" b="b"/>
              <a:pathLst>
                <a:path w="319076" h="1480676">
                  <a:moveTo>
                    <a:pt x="0" y="0"/>
                  </a:moveTo>
                  <a:lnTo>
                    <a:pt x="319076" y="0"/>
                  </a:lnTo>
                  <a:lnTo>
                    <a:pt x="319076" y="1480676"/>
                  </a:lnTo>
                  <a:lnTo>
                    <a:pt x="0" y="1480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19076" cy="1528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2302534" y="3177381"/>
            <a:ext cx="0" cy="1006474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562675" y="3129756"/>
            <a:ext cx="5499841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Cahier des charges.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Diagrammes d’architecture (production et développement).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2335872" y="6105909"/>
            <a:ext cx="0" cy="1006474"/>
          </a:xfrm>
          <a:prstGeom prst="line">
            <a:avLst/>
          </a:prstGeom>
          <a:ln w="666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562675" y="6058284"/>
            <a:ext cx="5499841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Présentation de 15 minutes.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Vidéo de 3 minutes.</a:t>
            </a:r>
          </a:p>
          <a:p>
            <a:pPr marL="431807" lvl="1" indent="-215904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Démonstrateur simulé et physique.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7349683" y="9456648"/>
            <a:ext cx="633067" cy="427585"/>
            <a:chOff x="0" y="0"/>
            <a:chExt cx="307175" cy="2074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07175" cy="207472"/>
            </a:xfrm>
            <a:custGeom>
              <a:avLst/>
              <a:gdLst/>
              <a:ahLst/>
              <a:cxnLst/>
              <a:rect l="l" t="t" r="r" b="b"/>
              <a:pathLst>
                <a:path w="307175" h="207472">
                  <a:moveTo>
                    <a:pt x="0" y="0"/>
                  </a:moveTo>
                  <a:lnTo>
                    <a:pt x="307175" y="0"/>
                  </a:lnTo>
                  <a:lnTo>
                    <a:pt x="307175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307175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10/14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62675" y="1485177"/>
            <a:ext cx="8162870" cy="85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5900" b="1" spc="-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Livrables intermédiaires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562675" y="4733541"/>
            <a:ext cx="8162870" cy="85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5900" b="1" spc="-1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Livrables intermédiaires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5905866" cy="3168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5866" cy="3168047"/>
            </a:xfrm>
            <a:custGeom>
              <a:avLst/>
              <a:gdLst/>
              <a:ahLst/>
              <a:cxnLst/>
              <a:rect l="l" t="t" r="r" b="b"/>
              <a:pathLst>
                <a:path w="5905866" h="3168047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8441" y="8323738"/>
            <a:ext cx="4851118" cy="857103"/>
            <a:chOff x="0" y="0"/>
            <a:chExt cx="6468158" cy="11428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468158" cy="47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PILOTER UN PROJET INFORMATIQUE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05370" y="440592"/>
              <a:ext cx="305741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8743" y="799906"/>
              <a:ext cx="515067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I.U.T Nord Franche-Comté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31169" y="2888711"/>
            <a:ext cx="11025662" cy="561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ORGANISATION ET GESTION</a:t>
            </a:r>
          </a:p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TRELLO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349683" y="9456648"/>
            <a:ext cx="728113" cy="427585"/>
            <a:chOff x="0" y="0"/>
            <a:chExt cx="353293" cy="2074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53293" cy="207472"/>
            </a:xfrm>
            <a:custGeom>
              <a:avLst/>
              <a:gdLst/>
              <a:ahLst/>
              <a:cxnLst/>
              <a:rect l="l" t="t" r="r" b="b"/>
              <a:pathLst>
                <a:path w="353293" h="207472">
                  <a:moveTo>
                    <a:pt x="0" y="0"/>
                  </a:moveTo>
                  <a:lnTo>
                    <a:pt x="353293" y="0"/>
                  </a:lnTo>
                  <a:lnTo>
                    <a:pt x="353293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53293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11/14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39935" y="1490193"/>
            <a:ext cx="6208130" cy="211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6</a:t>
            </a:r>
          </a:p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19202" y="6774672"/>
            <a:ext cx="12444695" cy="3109560"/>
            <a:chOff x="0" y="0"/>
            <a:chExt cx="4395513" cy="1098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5513" cy="1098308"/>
            </a:xfrm>
            <a:custGeom>
              <a:avLst/>
              <a:gdLst/>
              <a:ahLst/>
              <a:cxnLst/>
              <a:rect l="l" t="t" r="r" b="b"/>
              <a:pathLst>
                <a:path w="4395513" h="1098308">
                  <a:moveTo>
                    <a:pt x="0" y="0"/>
                  </a:moveTo>
                  <a:lnTo>
                    <a:pt x="4395513" y="0"/>
                  </a:lnTo>
                  <a:lnTo>
                    <a:pt x="4395513" y="1098308"/>
                  </a:lnTo>
                  <a:lnTo>
                    <a:pt x="0" y="1098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95513" cy="113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9683" y="9456648"/>
            <a:ext cx="709104" cy="427585"/>
            <a:chOff x="0" y="0"/>
            <a:chExt cx="344070" cy="207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4070" cy="207472"/>
            </a:xfrm>
            <a:custGeom>
              <a:avLst/>
              <a:gdLst/>
              <a:ahLst/>
              <a:cxnLst/>
              <a:rect l="l" t="t" r="r" b="b"/>
              <a:pathLst>
                <a:path w="344070" h="207472">
                  <a:moveTo>
                    <a:pt x="0" y="0"/>
                  </a:moveTo>
                  <a:lnTo>
                    <a:pt x="344070" y="0"/>
                  </a:lnTo>
                  <a:lnTo>
                    <a:pt x="344070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44070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12/14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894513" y="5416770"/>
            <a:ext cx="8498974" cy="12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Méthodologie agile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984846" y="1028700"/>
            <a:ext cx="11579051" cy="2861984"/>
            <a:chOff x="0" y="0"/>
            <a:chExt cx="3483556" cy="8610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483556" cy="861027"/>
            </a:xfrm>
            <a:custGeom>
              <a:avLst/>
              <a:gdLst/>
              <a:ahLst/>
              <a:cxnLst/>
              <a:rect l="l" t="t" r="r" b="b"/>
              <a:pathLst>
                <a:path w="3483556" h="861027">
                  <a:moveTo>
                    <a:pt x="0" y="0"/>
                  </a:moveTo>
                  <a:lnTo>
                    <a:pt x="3483556" y="0"/>
                  </a:lnTo>
                  <a:lnTo>
                    <a:pt x="3483556" y="861027"/>
                  </a:lnTo>
                  <a:lnTo>
                    <a:pt x="0" y="861027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483556" cy="899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626902" y="1342803"/>
            <a:ext cx="11579051" cy="205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 À 5 MEMBRES PAR GROUPE.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6107" lvl="1" indent="-313054" algn="l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 CYBER; 1 IOM , 1 PILPRO</a:t>
            </a:r>
          </a:p>
          <a:p>
            <a:pPr algn="l">
              <a:lnSpc>
                <a:spcPts val="4059"/>
              </a:lnSpc>
            </a:pPr>
            <a:endParaRPr lang="en-US" sz="28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876300"/>
            <a:ext cx="2956146" cy="12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Équipe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00976" y="7086788"/>
            <a:ext cx="10881147" cy="252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7745" lvl="1" indent="-308873" algn="just">
              <a:lnSpc>
                <a:spcPts val="4005"/>
              </a:lnSpc>
              <a:buFont typeface="Arial"/>
              <a:buChar char="•"/>
            </a:pPr>
            <a:r>
              <a:rPr lang="en-US" sz="28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OUTILS UTILISÉS : TRELLO, GITLAB/GITHUB POUR LE DÉVELOPPEMENT COLLABORATIF.</a:t>
            </a:r>
          </a:p>
          <a:p>
            <a:pPr marL="617745" lvl="1" indent="-308873" algn="just">
              <a:lnSpc>
                <a:spcPts val="4005"/>
              </a:lnSpc>
              <a:buFont typeface="Arial"/>
              <a:buChar char="•"/>
            </a:pPr>
            <a:r>
              <a:rPr lang="en-US" sz="28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Réunions régulières pour suivre l’avancement du projet.</a:t>
            </a:r>
          </a:p>
          <a:p>
            <a:pPr algn="l">
              <a:lnSpc>
                <a:spcPts val="4005"/>
              </a:lnSpc>
            </a:pPr>
            <a:endParaRPr lang="en-US" sz="286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49683" y="9456648"/>
            <a:ext cx="709104" cy="427585"/>
            <a:chOff x="0" y="0"/>
            <a:chExt cx="344070" cy="207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070" cy="207472"/>
            </a:xfrm>
            <a:custGeom>
              <a:avLst/>
              <a:gdLst/>
              <a:ahLst/>
              <a:cxnLst/>
              <a:rect l="l" t="t" r="r" b="b"/>
              <a:pathLst>
                <a:path w="344070" h="207472">
                  <a:moveTo>
                    <a:pt x="0" y="0"/>
                  </a:moveTo>
                  <a:lnTo>
                    <a:pt x="344070" y="0"/>
                  </a:lnTo>
                  <a:lnTo>
                    <a:pt x="344070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4070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13/14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625565" y="2425933"/>
            <a:ext cx="17148085" cy="7030715"/>
          </a:xfrm>
          <a:custGeom>
            <a:avLst/>
            <a:gdLst/>
            <a:ahLst/>
            <a:cxnLst/>
            <a:rect l="l" t="t" r="r" b="b"/>
            <a:pathLst>
              <a:path w="17148085" h="7030715">
                <a:moveTo>
                  <a:pt x="0" y="0"/>
                </a:moveTo>
                <a:lnTo>
                  <a:pt x="17148085" y="0"/>
                </a:lnTo>
                <a:lnTo>
                  <a:pt x="17148085" y="7030715"/>
                </a:lnTo>
                <a:lnTo>
                  <a:pt x="0" y="7030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028700" y="876300"/>
            <a:ext cx="2956146" cy="12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Trello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49683" y="9456648"/>
            <a:ext cx="709104" cy="427585"/>
            <a:chOff x="0" y="0"/>
            <a:chExt cx="344070" cy="207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070" cy="207472"/>
            </a:xfrm>
            <a:custGeom>
              <a:avLst/>
              <a:gdLst/>
              <a:ahLst/>
              <a:cxnLst/>
              <a:rect l="l" t="t" r="r" b="b"/>
              <a:pathLst>
                <a:path w="344070" h="207472">
                  <a:moveTo>
                    <a:pt x="0" y="0"/>
                  </a:moveTo>
                  <a:lnTo>
                    <a:pt x="344070" y="0"/>
                  </a:lnTo>
                  <a:lnTo>
                    <a:pt x="344070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44070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14/14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520833"/>
            <a:ext cx="10790400" cy="5245334"/>
          </a:xfrm>
          <a:custGeom>
            <a:avLst/>
            <a:gdLst/>
            <a:ahLst/>
            <a:cxnLst/>
            <a:rect l="l" t="t" r="r" b="b"/>
            <a:pathLst>
              <a:path w="10790400" h="5245334">
                <a:moveTo>
                  <a:pt x="0" y="0"/>
                </a:moveTo>
                <a:lnTo>
                  <a:pt x="10790400" y="0"/>
                </a:lnTo>
                <a:lnTo>
                  <a:pt x="10790400" y="5245334"/>
                </a:lnTo>
                <a:lnTo>
                  <a:pt x="0" y="5245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550239" y="3701471"/>
            <a:ext cx="8995770" cy="5479370"/>
          </a:xfrm>
          <a:custGeom>
            <a:avLst/>
            <a:gdLst/>
            <a:ahLst/>
            <a:cxnLst/>
            <a:rect l="l" t="t" r="r" b="b"/>
            <a:pathLst>
              <a:path w="8995770" h="5479370">
                <a:moveTo>
                  <a:pt x="0" y="0"/>
                </a:moveTo>
                <a:lnTo>
                  <a:pt x="8995771" y="0"/>
                </a:lnTo>
                <a:lnTo>
                  <a:pt x="8995771" y="5479371"/>
                </a:lnTo>
                <a:lnTo>
                  <a:pt x="0" y="54793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028700" y="876300"/>
            <a:ext cx="2956146" cy="12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Trello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5905866" cy="3168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5866" cy="3168047"/>
            </a:xfrm>
            <a:custGeom>
              <a:avLst/>
              <a:gdLst/>
              <a:ahLst/>
              <a:cxnLst/>
              <a:rect l="l" t="t" r="r" b="b"/>
              <a:pathLst>
                <a:path w="5905866" h="3168047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8441" y="8323738"/>
            <a:ext cx="4851118" cy="857103"/>
            <a:chOff x="0" y="0"/>
            <a:chExt cx="6468158" cy="11428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468158" cy="47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PILOTER UN PROJET INFORMATIQUE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05370" y="440592"/>
              <a:ext cx="305741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8743" y="799906"/>
              <a:ext cx="515067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I.U.T Nord Franche-Comté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31169" y="4131774"/>
            <a:ext cx="11025662" cy="182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39935" y="1490193"/>
            <a:ext cx="6208130" cy="211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7</a:t>
            </a:r>
          </a:p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429631"/>
            <a:ext cx="18288000" cy="1857369"/>
            <a:chOff x="0" y="0"/>
            <a:chExt cx="5501942" cy="558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1942" cy="558789"/>
            </a:xfrm>
            <a:custGeom>
              <a:avLst/>
              <a:gdLst/>
              <a:ahLst/>
              <a:cxnLst/>
              <a:rect l="l" t="t" r="r" b="b"/>
              <a:pathLst>
                <a:path w="5501942" h="558789">
                  <a:moveTo>
                    <a:pt x="0" y="0"/>
                  </a:moveTo>
                  <a:lnTo>
                    <a:pt x="5501942" y="0"/>
                  </a:lnTo>
                  <a:lnTo>
                    <a:pt x="5501942" y="558789"/>
                  </a:lnTo>
                  <a:lnTo>
                    <a:pt x="0" y="558789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01942" cy="596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34290" y="3388086"/>
            <a:ext cx="257348" cy="25734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08059" y="3388086"/>
            <a:ext cx="257348" cy="25734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024615" y="4707732"/>
            <a:ext cx="257348" cy="25734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922571" y="5143500"/>
            <a:ext cx="4807192" cy="4929700"/>
          </a:xfrm>
          <a:custGeom>
            <a:avLst/>
            <a:gdLst/>
            <a:ahLst/>
            <a:cxnLst/>
            <a:rect l="l" t="t" r="r" b="b"/>
            <a:pathLst>
              <a:path w="4807192" h="4929700">
                <a:moveTo>
                  <a:pt x="0" y="0"/>
                </a:moveTo>
                <a:lnTo>
                  <a:pt x="4807193" y="0"/>
                </a:lnTo>
                <a:lnTo>
                  <a:pt x="4807193" y="4929700"/>
                </a:lnTo>
                <a:lnTo>
                  <a:pt x="0" y="4929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2555994" y="3272992"/>
            <a:ext cx="5423947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Une architecture réseau et IoT fonctionnelle et sécurisée.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29764" y="3272992"/>
            <a:ext cx="5423947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Une gestion efficace des données.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46319" y="4592638"/>
            <a:ext cx="5423947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Un projet conduit de manière agile et collaborative.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00000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099534" y="876300"/>
            <a:ext cx="8342203" cy="135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060"/>
              </a:lnSpc>
            </a:pPr>
            <a:r>
              <a:rPr lang="en-US" sz="7900" b="1" spc="-19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Résultats attendus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5905866" cy="3168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5866" cy="3168047"/>
            </a:xfrm>
            <a:custGeom>
              <a:avLst/>
              <a:gdLst/>
              <a:ahLst/>
              <a:cxnLst/>
              <a:rect l="l" t="t" r="r" b="b"/>
              <a:pathLst>
                <a:path w="5905866" h="3168047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8441" y="8323738"/>
            <a:ext cx="4851118" cy="857103"/>
            <a:chOff x="0" y="0"/>
            <a:chExt cx="6468158" cy="11428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468158" cy="47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PILOTER UN PROJET INFORMATIQUE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05370" y="440592"/>
              <a:ext cx="305741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8743" y="799906"/>
              <a:ext cx="515067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I.U.T Nord Franche-Comté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31169" y="4131774"/>
            <a:ext cx="11025662" cy="1823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MERCI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20878" y="537364"/>
            <a:ext cx="11467122" cy="9222432"/>
            <a:chOff x="0" y="0"/>
            <a:chExt cx="3020147" cy="24289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20147" cy="2428953"/>
            </a:xfrm>
            <a:custGeom>
              <a:avLst/>
              <a:gdLst/>
              <a:ahLst/>
              <a:cxnLst/>
              <a:rect l="l" t="t" r="r" b="b"/>
              <a:pathLst>
                <a:path w="3020147" h="2428953">
                  <a:moveTo>
                    <a:pt x="0" y="0"/>
                  </a:moveTo>
                  <a:lnTo>
                    <a:pt x="3020147" y="0"/>
                  </a:lnTo>
                  <a:lnTo>
                    <a:pt x="3020147" y="2428953"/>
                  </a:lnTo>
                  <a:lnTo>
                    <a:pt x="0" y="2428953"/>
                  </a:lnTo>
                  <a:close/>
                </a:path>
              </a:pathLst>
            </a:custGeom>
            <a:solidFill>
              <a:srgbClr val="F8F5F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020147" cy="24670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5279167"/>
            <a:ext cx="4967240" cy="5007833"/>
            <a:chOff x="0" y="0"/>
            <a:chExt cx="1308244" cy="13189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8244" cy="1318935"/>
            </a:xfrm>
            <a:custGeom>
              <a:avLst/>
              <a:gdLst/>
              <a:ahLst/>
              <a:cxnLst/>
              <a:rect l="l" t="t" r="r" b="b"/>
              <a:pathLst>
                <a:path w="1308244" h="1318935">
                  <a:moveTo>
                    <a:pt x="0" y="0"/>
                  </a:moveTo>
                  <a:lnTo>
                    <a:pt x="1308244" y="0"/>
                  </a:lnTo>
                  <a:lnTo>
                    <a:pt x="1308244" y="1318935"/>
                  </a:lnTo>
                  <a:lnTo>
                    <a:pt x="0" y="131893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08244" cy="13570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40579" y="5677308"/>
            <a:ext cx="4286081" cy="1178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87"/>
              </a:lnSpc>
            </a:pPr>
            <a:r>
              <a:rPr lang="en-US" sz="6847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Sommaire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1742228"/>
            <a:ext cx="3485498" cy="84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AU PROJET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908517"/>
            <a:ext cx="3485498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OBJECTIFS DU PROJET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3741074"/>
            <a:ext cx="3485498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ETAPES DU PROJET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4000" y="4519391"/>
            <a:ext cx="3485498" cy="84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 SECURISEE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44000" y="5912125"/>
            <a:ext cx="3485498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LIVRABLES DU PROJET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6889832"/>
            <a:ext cx="3485498" cy="844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ORGANISATION ET GESTION DE PROJET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8286639"/>
            <a:ext cx="3485498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039481" y="1742228"/>
            <a:ext cx="1048144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39481" y="2908517"/>
            <a:ext cx="1048144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39481" y="3741074"/>
            <a:ext cx="1048144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08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039481" y="4606165"/>
            <a:ext cx="1048144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11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39481" y="5940382"/>
            <a:ext cx="1048144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12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39481" y="6976606"/>
            <a:ext cx="1048144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13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039481" y="8343154"/>
            <a:ext cx="1048144" cy="42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5"/>
              </a:lnSpc>
            </a:pPr>
            <a:r>
              <a:rPr lang="en-US" sz="2382" b="1">
                <a:solidFill>
                  <a:srgbClr val="000000"/>
                </a:solidFill>
                <a:latin typeface="Poppins Heavy"/>
                <a:ea typeface="Poppins Heavy"/>
                <a:cs typeface="Poppins Heavy"/>
                <a:sym typeface="Poppins Heavy"/>
              </a:rPr>
              <a:t>14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5905866" cy="3168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5866" cy="3168047"/>
            </a:xfrm>
            <a:custGeom>
              <a:avLst/>
              <a:gdLst/>
              <a:ahLst/>
              <a:cxnLst/>
              <a:rect l="l" t="t" r="r" b="b"/>
              <a:pathLst>
                <a:path w="5905866" h="3168047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8441" y="8323738"/>
            <a:ext cx="4851118" cy="857103"/>
            <a:chOff x="0" y="0"/>
            <a:chExt cx="6468158" cy="11428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468158" cy="47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PILOTER UN PROJET INFORMATIQUE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05370" y="440592"/>
              <a:ext cx="305741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8743" y="799906"/>
              <a:ext cx="515067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I.U.T Nord Franche-Comté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31169" y="3184036"/>
            <a:ext cx="11025662" cy="37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INTRODUCTION AU PROJET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349683" y="9456648"/>
            <a:ext cx="690095" cy="427585"/>
            <a:chOff x="0" y="0"/>
            <a:chExt cx="334846" cy="2074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4846" cy="207472"/>
            </a:xfrm>
            <a:custGeom>
              <a:avLst/>
              <a:gdLst/>
              <a:ahLst/>
              <a:cxnLst/>
              <a:rect l="l" t="t" r="r" b="b"/>
              <a:pathLst>
                <a:path w="334846" h="207472">
                  <a:moveTo>
                    <a:pt x="0" y="0"/>
                  </a:moveTo>
                  <a:lnTo>
                    <a:pt x="334846" y="0"/>
                  </a:lnTo>
                  <a:lnTo>
                    <a:pt x="334846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34846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1/14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39935" y="1490193"/>
            <a:ext cx="6208130" cy="211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99347" y="3070862"/>
            <a:ext cx="5645936" cy="7626338"/>
            <a:chOff x="0" y="0"/>
            <a:chExt cx="1698579" cy="2294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8579" cy="2294383"/>
            </a:xfrm>
            <a:custGeom>
              <a:avLst/>
              <a:gdLst/>
              <a:ahLst/>
              <a:cxnLst/>
              <a:rect l="l" t="t" r="r" b="b"/>
              <a:pathLst>
                <a:path w="1698579" h="2294383">
                  <a:moveTo>
                    <a:pt x="0" y="0"/>
                  </a:moveTo>
                  <a:lnTo>
                    <a:pt x="1698579" y="0"/>
                  </a:lnTo>
                  <a:lnTo>
                    <a:pt x="1698579" y="2294383"/>
                  </a:lnTo>
                  <a:lnTo>
                    <a:pt x="0" y="22943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698579" cy="2332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49683" y="9456648"/>
            <a:ext cx="614058" cy="427585"/>
            <a:chOff x="0" y="0"/>
            <a:chExt cx="297952" cy="2074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7952" cy="207472"/>
            </a:xfrm>
            <a:custGeom>
              <a:avLst/>
              <a:gdLst/>
              <a:ahLst/>
              <a:cxnLst/>
              <a:rect l="l" t="t" r="r" b="b"/>
              <a:pathLst>
                <a:path w="297952" h="207472">
                  <a:moveTo>
                    <a:pt x="0" y="0"/>
                  </a:moveTo>
                  <a:lnTo>
                    <a:pt x="297952" y="0"/>
                  </a:lnTo>
                  <a:lnTo>
                    <a:pt x="297952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7952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2/14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293008" y="442168"/>
            <a:ext cx="6286006" cy="2628693"/>
          </a:xfrm>
          <a:custGeom>
            <a:avLst/>
            <a:gdLst/>
            <a:ahLst/>
            <a:cxnLst/>
            <a:rect l="l" t="t" r="r" b="b"/>
            <a:pathLst>
              <a:path w="6286006" h="2628693">
                <a:moveTo>
                  <a:pt x="0" y="0"/>
                </a:moveTo>
                <a:lnTo>
                  <a:pt x="6286006" y="0"/>
                </a:lnTo>
                <a:lnTo>
                  <a:pt x="6286006" y="2628694"/>
                </a:lnTo>
                <a:lnTo>
                  <a:pt x="0" y="262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1046103" y="442274"/>
            <a:ext cx="4779815" cy="2628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Objectif principal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26739" y="3531870"/>
            <a:ext cx="5818544" cy="3963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l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PILOTER UN PROJET D’INFRASTRUCTURE INFORMATIQUE EN ÉQUIPE, EN SUIVANT UNE APPROCHE AGILE.</a:t>
            </a:r>
          </a:p>
          <a:p>
            <a:pPr algn="l">
              <a:lnSpc>
                <a:spcPts val="5180"/>
              </a:lnSpc>
            </a:pPr>
            <a:endParaRPr lang="en-US" sz="37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568629" y="3070862"/>
            <a:ext cx="5645936" cy="7626338"/>
            <a:chOff x="0" y="0"/>
            <a:chExt cx="1698579" cy="22943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8579" cy="2294383"/>
            </a:xfrm>
            <a:custGeom>
              <a:avLst/>
              <a:gdLst/>
              <a:ahLst/>
              <a:cxnLst/>
              <a:rect l="l" t="t" r="r" b="b"/>
              <a:pathLst>
                <a:path w="1698579" h="2294383">
                  <a:moveTo>
                    <a:pt x="0" y="0"/>
                  </a:moveTo>
                  <a:lnTo>
                    <a:pt x="1698579" y="0"/>
                  </a:lnTo>
                  <a:lnTo>
                    <a:pt x="1698579" y="2294383"/>
                  </a:lnTo>
                  <a:lnTo>
                    <a:pt x="0" y="2294383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698579" cy="2332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68629" y="3531870"/>
            <a:ext cx="5818544" cy="52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just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INFORMATISATION COMPLÈTE.</a:t>
            </a:r>
          </a:p>
          <a:p>
            <a:pPr marL="798838" lvl="1" indent="-399419" algn="l">
              <a:lnSpc>
                <a:spcPts val="5180"/>
              </a:lnSpc>
              <a:buFont typeface="Arial"/>
              <a:buChar char="•"/>
            </a:pPr>
            <a:r>
              <a:rPr lang="en-US" sz="3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CONCEPTION D'UNE ARCHITECTURE RÉSEAU AVANCÉE, SÉCURISÉE ET RÉSILIENTE.</a:t>
            </a:r>
          </a:p>
          <a:p>
            <a:pPr algn="l">
              <a:lnSpc>
                <a:spcPts val="5180"/>
              </a:lnSpc>
            </a:pPr>
            <a:endParaRPr lang="en-US" sz="3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334899" y="446133"/>
            <a:ext cx="6286006" cy="2628693"/>
          </a:xfrm>
          <a:custGeom>
            <a:avLst/>
            <a:gdLst/>
            <a:ahLst/>
            <a:cxnLst/>
            <a:rect l="l" t="t" r="r" b="b"/>
            <a:pathLst>
              <a:path w="6286006" h="2628693">
                <a:moveTo>
                  <a:pt x="0" y="0"/>
                </a:moveTo>
                <a:lnTo>
                  <a:pt x="6286005" y="0"/>
                </a:lnTo>
                <a:lnTo>
                  <a:pt x="6286005" y="2628693"/>
                </a:lnTo>
                <a:lnTo>
                  <a:pt x="0" y="26286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2083955" y="876300"/>
            <a:ext cx="7060045" cy="129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b="1" spc="-247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CONTEXTE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5905866" cy="3168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5866" cy="3168047"/>
            </a:xfrm>
            <a:custGeom>
              <a:avLst/>
              <a:gdLst/>
              <a:ahLst/>
              <a:cxnLst/>
              <a:rect l="l" t="t" r="r" b="b"/>
              <a:pathLst>
                <a:path w="5905866" h="3168047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8441" y="8323738"/>
            <a:ext cx="4851118" cy="857103"/>
            <a:chOff x="0" y="0"/>
            <a:chExt cx="6468158" cy="11428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468158" cy="47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PILOTER UN PROJET INFORMATIQUE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05370" y="440592"/>
              <a:ext cx="305741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8743" y="799906"/>
              <a:ext cx="515067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I.U.T Nord Franche-Comté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31169" y="3184036"/>
            <a:ext cx="11025662" cy="37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OBJECTIFS DU</a:t>
            </a:r>
          </a:p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PROJET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349683" y="9456648"/>
            <a:ext cx="633067" cy="427585"/>
            <a:chOff x="0" y="0"/>
            <a:chExt cx="307175" cy="2074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07175" cy="207472"/>
            </a:xfrm>
            <a:custGeom>
              <a:avLst/>
              <a:gdLst/>
              <a:ahLst/>
              <a:cxnLst/>
              <a:rect l="l" t="t" r="r" b="b"/>
              <a:pathLst>
                <a:path w="307175" h="207472">
                  <a:moveTo>
                    <a:pt x="0" y="0"/>
                  </a:moveTo>
                  <a:lnTo>
                    <a:pt x="307175" y="0"/>
                  </a:lnTo>
                  <a:lnTo>
                    <a:pt x="307175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307175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3/14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39935" y="1490193"/>
            <a:ext cx="6208130" cy="211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49683" y="9456648"/>
            <a:ext cx="576040" cy="427585"/>
            <a:chOff x="0" y="0"/>
            <a:chExt cx="279505" cy="207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505" cy="207472"/>
            </a:xfrm>
            <a:custGeom>
              <a:avLst/>
              <a:gdLst/>
              <a:ahLst/>
              <a:cxnLst/>
              <a:rect l="l" t="t" r="r" b="b"/>
              <a:pathLst>
                <a:path w="279505" h="207472">
                  <a:moveTo>
                    <a:pt x="0" y="0"/>
                  </a:moveTo>
                  <a:lnTo>
                    <a:pt x="279505" y="0"/>
                  </a:lnTo>
                  <a:lnTo>
                    <a:pt x="279505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9505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4/14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0437506" y="1028700"/>
            <a:ext cx="5967826" cy="3689201"/>
          </a:xfrm>
          <a:custGeom>
            <a:avLst/>
            <a:gdLst/>
            <a:ahLst/>
            <a:cxnLst/>
            <a:rect l="l" t="t" r="r" b="b"/>
            <a:pathLst>
              <a:path w="5967826" h="3689201">
                <a:moveTo>
                  <a:pt x="0" y="0"/>
                </a:moveTo>
                <a:lnTo>
                  <a:pt x="5967825" y="0"/>
                </a:lnTo>
                <a:lnTo>
                  <a:pt x="5967825" y="3689201"/>
                </a:lnTo>
                <a:lnTo>
                  <a:pt x="0" y="3689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0608767" y="2172229"/>
            <a:ext cx="5625303" cy="199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728" lvl="1" indent="-301864" algn="l">
              <a:lnSpc>
                <a:spcPts val="3914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SYSTÈMES INTERCONNECTÉS AVEC SÉCURISATION RENFORCÉE.</a:t>
            </a:r>
          </a:p>
          <a:p>
            <a:pPr algn="l">
              <a:lnSpc>
                <a:spcPts val="3914"/>
              </a:lnSpc>
            </a:pPr>
            <a:endParaRPr lang="en-US" sz="279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437506" y="5123181"/>
            <a:ext cx="5967826" cy="3689201"/>
          </a:xfrm>
          <a:custGeom>
            <a:avLst/>
            <a:gdLst/>
            <a:ahLst/>
            <a:cxnLst/>
            <a:rect l="l" t="t" r="r" b="b"/>
            <a:pathLst>
              <a:path w="5967826" h="3689201">
                <a:moveTo>
                  <a:pt x="0" y="0"/>
                </a:moveTo>
                <a:lnTo>
                  <a:pt x="5967825" y="0"/>
                </a:lnTo>
                <a:lnTo>
                  <a:pt x="5967825" y="3689201"/>
                </a:lnTo>
                <a:lnTo>
                  <a:pt x="0" y="3689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2217553" y="1264443"/>
            <a:ext cx="4756472" cy="49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812" b="1" spc="-92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Architecture IoT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03586" y="5379243"/>
            <a:ext cx="5501746" cy="49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812" b="1" spc="-9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Développement de fonctionnalités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08767" y="6288882"/>
            <a:ext cx="5625303" cy="150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728" lvl="1" indent="-301864" algn="l">
              <a:lnSpc>
                <a:spcPts val="3914"/>
              </a:lnSpc>
              <a:buFont typeface="Arial"/>
              <a:buChar char="•"/>
            </a:pPr>
            <a:r>
              <a:rPr lang="en-US" sz="27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GESTION DES ACCÈS PAR BADGES ET MODES DE SÉCURITÉ DÉGRADÉS.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33702" y="1028700"/>
            <a:ext cx="5967826" cy="3689201"/>
          </a:xfrm>
          <a:custGeom>
            <a:avLst/>
            <a:gdLst/>
            <a:ahLst/>
            <a:cxnLst/>
            <a:rect l="l" t="t" r="r" b="b"/>
            <a:pathLst>
              <a:path w="5967826" h="3689201">
                <a:moveTo>
                  <a:pt x="0" y="0"/>
                </a:moveTo>
                <a:lnTo>
                  <a:pt x="5967825" y="0"/>
                </a:lnTo>
                <a:lnTo>
                  <a:pt x="5967825" y="3689201"/>
                </a:lnTo>
                <a:lnTo>
                  <a:pt x="0" y="3689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1704963" y="2172229"/>
            <a:ext cx="5625303" cy="199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728" lvl="1" indent="-301864" algn="l">
              <a:lnSpc>
                <a:spcPts val="3914"/>
              </a:lnSpc>
              <a:buFont typeface="Arial"/>
              <a:buChar char="•"/>
            </a:pPr>
            <a:r>
              <a:rPr lang="en-US" sz="279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MISE EN PLACE D'UN DATACENTER SÉCURISÉ (802.1.X, VLAN, VPN, ETC.).</a:t>
            </a:r>
          </a:p>
          <a:p>
            <a:pPr algn="l">
              <a:lnSpc>
                <a:spcPts val="3914"/>
              </a:lnSpc>
            </a:pPr>
            <a:endParaRPr lang="en-US" sz="279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533702" y="5123181"/>
            <a:ext cx="5967826" cy="3689201"/>
          </a:xfrm>
          <a:custGeom>
            <a:avLst/>
            <a:gdLst/>
            <a:ahLst/>
            <a:cxnLst/>
            <a:rect l="l" t="t" r="r" b="b"/>
            <a:pathLst>
              <a:path w="5967826" h="3689201">
                <a:moveTo>
                  <a:pt x="0" y="0"/>
                </a:moveTo>
                <a:lnTo>
                  <a:pt x="5967825" y="0"/>
                </a:lnTo>
                <a:lnTo>
                  <a:pt x="5967825" y="3689201"/>
                </a:lnTo>
                <a:lnTo>
                  <a:pt x="0" y="3689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4" name="TextBox 14"/>
          <p:cNvSpPr txBox="1"/>
          <p:nvPr/>
        </p:nvSpPr>
        <p:spPr>
          <a:xfrm>
            <a:off x="2139378" y="1264443"/>
            <a:ext cx="4756472" cy="49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812" b="1" spc="-92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Architecture réseau sécurisée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39378" y="5379243"/>
            <a:ext cx="4756472" cy="49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812" b="1" spc="-92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Gestion de la cybersécurité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04963" y="6288882"/>
            <a:ext cx="5625303" cy="150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728" lvl="1" indent="-301864" algn="l">
              <a:lnSpc>
                <a:spcPts val="3914"/>
              </a:lnSpc>
              <a:buFont typeface="Arial"/>
              <a:buChar char="•"/>
            </a:pPr>
            <a:r>
              <a:rPr lang="en-US" sz="27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SUPERVISION AVEC NAGIOS, GESTION DES RISQUES ET PROCÉDURES DE SECOURS.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5905866" cy="3168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5866" cy="3168047"/>
            </a:xfrm>
            <a:custGeom>
              <a:avLst/>
              <a:gdLst/>
              <a:ahLst/>
              <a:cxnLst/>
              <a:rect l="l" t="t" r="r" b="b"/>
              <a:pathLst>
                <a:path w="5905866" h="3168047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8441" y="8323738"/>
            <a:ext cx="4851118" cy="857103"/>
            <a:chOff x="0" y="0"/>
            <a:chExt cx="6468158" cy="11428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468158" cy="47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PILOTER UN PROJET INFORMATIQUE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05370" y="440592"/>
              <a:ext cx="305741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8743" y="799906"/>
              <a:ext cx="515067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I.U.T Nord Franche-Comté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31169" y="3184036"/>
            <a:ext cx="11025662" cy="37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ETAPES DU</a:t>
            </a:r>
          </a:p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PROJET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349683" y="9456648"/>
            <a:ext cx="538021" cy="427585"/>
            <a:chOff x="0" y="0"/>
            <a:chExt cx="261057" cy="2074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1057" cy="207472"/>
            </a:xfrm>
            <a:custGeom>
              <a:avLst/>
              <a:gdLst/>
              <a:ahLst/>
              <a:cxnLst/>
              <a:rect l="l" t="t" r="r" b="b"/>
              <a:pathLst>
                <a:path w="261057" h="207472">
                  <a:moveTo>
                    <a:pt x="0" y="0"/>
                  </a:moveTo>
                  <a:lnTo>
                    <a:pt x="261057" y="0"/>
                  </a:lnTo>
                  <a:lnTo>
                    <a:pt x="261057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61057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5/14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39935" y="1490193"/>
            <a:ext cx="6208130" cy="211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2869621" cy="2677299"/>
            <a:chOff x="0" y="0"/>
            <a:chExt cx="863325" cy="8054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3325" cy="805465"/>
            </a:xfrm>
            <a:custGeom>
              <a:avLst/>
              <a:gdLst/>
              <a:ahLst/>
              <a:cxnLst/>
              <a:rect l="l" t="t" r="r" b="b"/>
              <a:pathLst>
                <a:path w="863325" h="805465">
                  <a:moveTo>
                    <a:pt x="0" y="0"/>
                  </a:moveTo>
                  <a:lnTo>
                    <a:pt x="863325" y="0"/>
                  </a:lnTo>
                  <a:lnTo>
                    <a:pt x="863325" y="805465"/>
                  </a:lnTo>
                  <a:lnTo>
                    <a:pt x="0" y="80546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63325" cy="84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421146" y="7601728"/>
            <a:ext cx="2869621" cy="2677299"/>
            <a:chOff x="0" y="0"/>
            <a:chExt cx="863325" cy="8054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3325" cy="805465"/>
            </a:xfrm>
            <a:custGeom>
              <a:avLst/>
              <a:gdLst/>
              <a:ahLst/>
              <a:cxnLst/>
              <a:rect l="l" t="t" r="r" b="b"/>
              <a:pathLst>
                <a:path w="863325" h="805465">
                  <a:moveTo>
                    <a:pt x="0" y="0"/>
                  </a:moveTo>
                  <a:lnTo>
                    <a:pt x="863325" y="0"/>
                  </a:lnTo>
                  <a:lnTo>
                    <a:pt x="863325" y="805465"/>
                  </a:lnTo>
                  <a:lnTo>
                    <a:pt x="0" y="805465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63325" cy="84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4513911" y="-3487089"/>
            <a:ext cx="9258300" cy="17261177"/>
            <a:chOff x="0" y="0"/>
            <a:chExt cx="2438400" cy="45461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38400" cy="4546154"/>
            </a:xfrm>
            <a:custGeom>
              <a:avLst/>
              <a:gdLst/>
              <a:ahLst/>
              <a:cxnLst/>
              <a:rect l="l" t="t" r="r" b="b"/>
              <a:pathLst>
                <a:path w="2438400" h="4546154">
                  <a:moveTo>
                    <a:pt x="0" y="0"/>
                  </a:moveTo>
                  <a:lnTo>
                    <a:pt x="2438400" y="0"/>
                  </a:lnTo>
                  <a:lnTo>
                    <a:pt x="2438400" y="4546154"/>
                  </a:lnTo>
                  <a:lnTo>
                    <a:pt x="0" y="4546154"/>
                  </a:lnTo>
                  <a:close/>
                </a:path>
              </a:pathLst>
            </a:custGeom>
            <a:solidFill>
              <a:srgbClr val="F8F5F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38400" cy="4584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5400000">
            <a:off x="1049646" y="4201589"/>
            <a:ext cx="6456619" cy="3798774"/>
          </a:xfrm>
          <a:custGeom>
            <a:avLst/>
            <a:gdLst/>
            <a:ahLst/>
            <a:cxnLst/>
            <a:rect l="l" t="t" r="r" b="b"/>
            <a:pathLst>
              <a:path w="6456619" h="3798774">
                <a:moveTo>
                  <a:pt x="0" y="0"/>
                </a:moveTo>
                <a:lnTo>
                  <a:pt x="6456619" y="0"/>
                </a:lnTo>
                <a:lnTo>
                  <a:pt x="6456619" y="3798774"/>
                </a:lnTo>
                <a:lnTo>
                  <a:pt x="0" y="379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12"/>
          <p:cNvGrpSpPr/>
          <p:nvPr/>
        </p:nvGrpSpPr>
        <p:grpSpPr>
          <a:xfrm>
            <a:off x="2488868" y="2428727"/>
            <a:ext cx="3578175" cy="6778588"/>
            <a:chOff x="0" y="0"/>
            <a:chExt cx="942400" cy="178530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42400" cy="1785307"/>
            </a:xfrm>
            <a:custGeom>
              <a:avLst/>
              <a:gdLst/>
              <a:ahLst/>
              <a:cxnLst/>
              <a:rect l="l" t="t" r="r" b="b"/>
              <a:pathLst>
                <a:path w="942400" h="1785307">
                  <a:moveTo>
                    <a:pt x="10818" y="0"/>
                  </a:moveTo>
                  <a:lnTo>
                    <a:pt x="931582" y="0"/>
                  </a:lnTo>
                  <a:cubicBezTo>
                    <a:pt x="937556" y="0"/>
                    <a:pt x="942400" y="4843"/>
                    <a:pt x="942400" y="10818"/>
                  </a:cubicBezTo>
                  <a:lnTo>
                    <a:pt x="942400" y="1774489"/>
                  </a:lnTo>
                  <a:cubicBezTo>
                    <a:pt x="942400" y="1777358"/>
                    <a:pt x="941260" y="1780110"/>
                    <a:pt x="939231" y="1782139"/>
                  </a:cubicBezTo>
                  <a:cubicBezTo>
                    <a:pt x="937202" y="1784167"/>
                    <a:pt x="934451" y="1785307"/>
                    <a:pt x="931582" y="1785307"/>
                  </a:cubicBezTo>
                  <a:lnTo>
                    <a:pt x="10818" y="1785307"/>
                  </a:lnTo>
                  <a:cubicBezTo>
                    <a:pt x="4843" y="1785307"/>
                    <a:pt x="0" y="1780464"/>
                    <a:pt x="0" y="1774489"/>
                  </a:cubicBezTo>
                  <a:lnTo>
                    <a:pt x="0" y="10818"/>
                  </a:lnTo>
                  <a:cubicBezTo>
                    <a:pt x="0" y="4843"/>
                    <a:pt x="4843" y="0"/>
                    <a:pt x="108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942400" cy="1823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2866854" y="4807245"/>
            <a:ext cx="242810" cy="182108"/>
          </a:xfrm>
          <a:custGeom>
            <a:avLst/>
            <a:gdLst/>
            <a:ahLst/>
            <a:cxnLst/>
            <a:rect l="l" t="t" r="r" b="b"/>
            <a:pathLst>
              <a:path w="242810" h="182108">
                <a:moveTo>
                  <a:pt x="0" y="0"/>
                </a:moveTo>
                <a:lnTo>
                  <a:pt x="242810" y="0"/>
                </a:lnTo>
                <a:lnTo>
                  <a:pt x="242810" y="182108"/>
                </a:lnTo>
                <a:lnTo>
                  <a:pt x="0" y="18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2866854" y="6858667"/>
            <a:ext cx="242810" cy="182108"/>
          </a:xfrm>
          <a:custGeom>
            <a:avLst/>
            <a:gdLst/>
            <a:ahLst/>
            <a:cxnLst/>
            <a:rect l="l" t="t" r="r" b="b"/>
            <a:pathLst>
              <a:path w="242810" h="182108">
                <a:moveTo>
                  <a:pt x="0" y="0"/>
                </a:moveTo>
                <a:lnTo>
                  <a:pt x="242810" y="0"/>
                </a:lnTo>
                <a:lnTo>
                  <a:pt x="242810" y="182108"/>
                </a:lnTo>
                <a:lnTo>
                  <a:pt x="0" y="18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7" name="Group 17"/>
          <p:cNvGrpSpPr/>
          <p:nvPr/>
        </p:nvGrpSpPr>
        <p:grpSpPr>
          <a:xfrm>
            <a:off x="2488868" y="2252748"/>
            <a:ext cx="3578175" cy="1759637"/>
            <a:chOff x="0" y="0"/>
            <a:chExt cx="942400" cy="4634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42400" cy="463444"/>
            </a:xfrm>
            <a:custGeom>
              <a:avLst/>
              <a:gdLst/>
              <a:ahLst/>
              <a:cxnLst/>
              <a:rect l="l" t="t" r="r" b="b"/>
              <a:pathLst>
                <a:path w="942400" h="463444">
                  <a:moveTo>
                    <a:pt x="32455" y="0"/>
                  </a:moveTo>
                  <a:lnTo>
                    <a:pt x="909945" y="0"/>
                  </a:lnTo>
                  <a:cubicBezTo>
                    <a:pt x="927869" y="0"/>
                    <a:pt x="942400" y="14530"/>
                    <a:pt x="942400" y="32455"/>
                  </a:cubicBezTo>
                  <a:lnTo>
                    <a:pt x="942400" y="430989"/>
                  </a:lnTo>
                  <a:cubicBezTo>
                    <a:pt x="942400" y="448913"/>
                    <a:pt x="927869" y="463444"/>
                    <a:pt x="909945" y="463444"/>
                  </a:cubicBezTo>
                  <a:lnTo>
                    <a:pt x="32455" y="463444"/>
                  </a:lnTo>
                  <a:cubicBezTo>
                    <a:pt x="14530" y="463444"/>
                    <a:pt x="0" y="448913"/>
                    <a:pt x="0" y="430989"/>
                  </a:cubicBezTo>
                  <a:lnTo>
                    <a:pt x="0" y="32455"/>
                  </a:lnTo>
                  <a:cubicBezTo>
                    <a:pt x="0" y="14530"/>
                    <a:pt x="14530" y="0"/>
                    <a:pt x="32455" y="0"/>
                  </a:cubicBezTo>
                  <a:close/>
                </a:path>
              </a:pathLst>
            </a:custGeom>
            <a:solidFill>
              <a:srgbClr val="04060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42400" cy="501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155496" y="2432379"/>
            <a:ext cx="244920" cy="244920"/>
          </a:xfrm>
          <a:custGeom>
            <a:avLst/>
            <a:gdLst/>
            <a:ahLst/>
            <a:cxnLst/>
            <a:rect l="l" t="t" r="r" b="b"/>
            <a:pathLst>
              <a:path w="244920" h="244920">
                <a:moveTo>
                  <a:pt x="0" y="0"/>
                </a:moveTo>
                <a:lnTo>
                  <a:pt x="244919" y="0"/>
                </a:lnTo>
                <a:lnTo>
                  <a:pt x="244919" y="244920"/>
                </a:lnTo>
                <a:lnTo>
                  <a:pt x="0" y="24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1" name="Group 21"/>
          <p:cNvGrpSpPr/>
          <p:nvPr/>
        </p:nvGrpSpPr>
        <p:grpSpPr>
          <a:xfrm>
            <a:off x="2488868" y="3662418"/>
            <a:ext cx="3578175" cy="535227"/>
            <a:chOff x="0" y="0"/>
            <a:chExt cx="942400" cy="14096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42400" cy="140965"/>
            </a:xfrm>
            <a:custGeom>
              <a:avLst/>
              <a:gdLst/>
              <a:ahLst/>
              <a:cxnLst/>
              <a:rect l="l" t="t" r="r" b="b"/>
              <a:pathLst>
                <a:path w="942400" h="140965">
                  <a:moveTo>
                    <a:pt x="0" y="0"/>
                  </a:moveTo>
                  <a:lnTo>
                    <a:pt x="942400" y="0"/>
                  </a:lnTo>
                  <a:lnTo>
                    <a:pt x="942400" y="140965"/>
                  </a:lnTo>
                  <a:lnTo>
                    <a:pt x="0" y="140965"/>
                  </a:lnTo>
                  <a:close/>
                </a:path>
              </a:pathLst>
            </a:custGeom>
            <a:solidFill>
              <a:srgbClr val="04060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942400" cy="17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289351" y="4603398"/>
            <a:ext cx="2222128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Identification des besoins en services de communication et de sécurisation.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289351" y="6600473"/>
            <a:ext cx="2222128" cy="1406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Élaboration des spécifications techniques pour l’infrastructure.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866854" y="3243692"/>
            <a:ext cx="2822202" cy="630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7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CO-RÉDACTION DU CAHIER DES CHARGES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866854" y="2994272"/>
            <a:ext cx="2822202" cy="24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ETAPE 1</a:t>
            </a:r>
          </a:p>
        </p:txBody>
      </p:sp>
      <p:sp>
        <p:nvSpPr>
          <p:cNvPr id="28" name="Freeform 28"/>
          <p:cNvSpPr/>
          <p:nvPr/>
        </p:nvSpPr>
        <p:spPr>
          <a:xfrm rot="5400000">
            <a:off x="10781735" y="4201589"/>
            <a:ext cx="6456619" cy="3798774"/>
          </a:xfrm>
          <a:custGeom>
            <a:avLst/>
            <a:gdLst/>
            <a:ahLst/>
            <a:cxnLst/>
            <a:rect l="l" t="t" r="r" b="b"/>
            <a:pathLst>
              <a:path w="6456619" h="3798774">
                <a:moveTo>
                  <a:pt x="0" y="0"/>
                </a:moveTo>
                <a:lnTo>
                  <a:pt x="6456619" y="0"/>
                </a:lnTo>
                <a:lnTo>
                  <a:pt x="6456619" y="3798774"/>
                </a:lnTo>
                <a:lnTo>
                  <a:pt x="0" y="379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9" name="Group 29"/>
          <p:cNvGrpSpPr/>
          <p:nvPr/>
        </p:nvGrpSpPr>
        <p:grpSpPr>
          <a:xfrm>
            <a:off x="12220957" y="2428727"/>
            <a:ext cx="3578175" cy="6778588"/>
            <a:chOff x="0" y="0"/>
            <a:chExt cx="942400" cy="178530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42400" cy="1785307"/>
            </a:xfrm>
            <a:custGeom>
              <a:avLst/>
              <a:gdLst/>
              <a:ahLst/>
              <a:cxnLst/>
              <a:rect l="l" t="t" r="r" b="b"/>
              <a:pathLst>
                <a:path w="942400" h="1785307">
                  <a:moveTo>
                    <a:pt x="10818" y="0"/>
                  </a:moveTo>
                  <a:lnTo>
                    <a:pt x="931582" y="0"/>
                  </a:lnTo>
                  <a:cubicBezTo>
                    <a:pt x="937556" y="0"/>
                    <a:pt x="942400" y="4843"/>
                    <a:pt x="942400" y="10818"/>
                  </a:cubicBezTo>
                  <a:lnTo>
                    <a:pt x="942400" y="1774489"/>
                  </a:lnTo>
                  <a:cubicBezTo>
                    <a:pt x="942400" y="1777358"/>
                    <a:pt x="941260" y="1780110"/>
                    <a:pt x="939231" y="1782139"/>
                  </a:cubicBezTo>
                  <a:cubicBezTo>
                    <a:pt x="937202" y="1784167"/>
                    <a:pt x="934451" y="1785307"/>
                    <a:pt x="931582" y="1785307"/>
                  </a:cubicBezTo>
                  <a:lnTo>
                    <a:pt x="10818" y="1785307"/>
                  </a:lnTo>
                  <a:cubicBezTo>
                    <a:pt x="4843" y="1785307"/>
                    <a:pt x="0" y="1780464"/>
                    <a:pt x="0" y="1774489"/>
                  </a:cubicBezTo>
                  <a:lnTo>
                    <a:pt x="0" y="10818"/>
                  </a:lnTo>
                  <a:cubicBezTo>
                    <a:pt x="0" y="4843"/>
                    <a:pt x="4843" y="0"/>
                    <a:pt x="108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42400" cy="1823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220957" y="2252748"/>
            <a:ext cx="3578175" cy="1759637"/>
            <a:chOff x="0" y="0"/>
            <a:chExt cx="942400" cy="46344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42400" cy="463444"/>
            </a:xfrm>
            <a:custGeom>
              <a:avLst/>
              <a:gdLst/>
              <a:ahLst/>
              <a:cxnLst/>
              <a:rect l="l" t="t" r="r" b="b"/>
              <a:pathLst>
                <a:path w="942400" h="463444">
                  <a:moveTo>
                    <a:pt x="32455" y="0"/>
                  </a:moveTo>
                  <a:lnTo>
                    <a:pt x="909945" y="0"/>
                  </a:lnTo>
                  <a:cubicBezTo>
                    <a:pt x="927869" y="0"/>
                    <a:pt x="942400" y="14530"/>
                    <a:pt x="942400" y="32455"/>
                  </a:cubicBezTo>
                  <a:lnTo>
                    <a:pt x="942400" y="430989"/>
                  </a:lnTo>
                  <a:cubicBezTo>
                    <a:pt x="942400" y="448913"/>
                    <a:pt x="927869" y="463444"/>
                    <a:pt x="909945" y="463444"/>
                  </a:cubicBezTo>
                  <a:lnTo>
                    <a:pt x="32455" y="463444"/>
                  </a:lnTo>
                  <a:cubicBezTo>
                    <a:pt x="14530" y="463444"/>
                    <a:pt x="0" y="448913"/>
                    <a:pt x="0" y="430989"/>
                  </a:cubicBezTo>
                  <a:lnTo>
                    <a:pt x="0" y="32455"/>
                  </a:lnTo>
                  <a:cubicBezTo>
                    <a:pt x="0" y="14530"/>
                    <a:pt x="14530" y="0"/>
                    <a:pt x="32455" y="0"/>
                  </a:cubicBezTo>
                  <a:close/>
                </a:path>
              </a:pathLst>
            </a:custGeom>
            <a:solidFill>
              <a:srgbClr val="04060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42400" cy="501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3887585" y="2432379"/>
            <a:ext cx="244920" cy="244920"/>
          </a:xfrm>
          <a:custGeom>
            <a:avLst/>
            <a:gdLst/>
            <a:ahLst/>
            <a:cxnLst/>
            <a:rect l="l" t="t" r="r" b="b"/>
            <a:pathLst>
              <a:path w="244920" h="244920">
                <a:moveTo>
                  <a:pt x="0" y="0"/>
                </a:moveTo>
                <a:lnTo>
                  <a:pt x="244919" y="0"/>
                </a:lnTo>
                <a:lnTo>
                  <a:pt x="244919" y="244920"/>
                </a:lnTo>
                <a:lnTo>
                  <a:pt x="0" y="24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6" name="Group 36"/>
          <p:cNvGrpSpPr/>
          <p:nvPr/>
        </p:nvGrpSpPr>
        <p:grpSpPr>
          <a:xfrm>
            <a:off x="12220957" y="3662418"/>
            <a:ext cx="3578175" cy="535227"/>
            <a:chOff x="0" y="0"/>
            <a:chExt cx="942400" cy="140965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942400" cy="140965"/>
            </a:xfrm>
            <a:custGeom>
              <a:avLst/>
              <a:gdLst/>
              <a:ahLst/>
              <a:cxnLst/>
              <a:rect l="l" t="t" r="r" b="b"/>
              <a:pathLst>
                <a:path w="942400" h="140965">
                  <a:moveTo>
                    <a:pt x="0" y="0"/>
                  </a:moveTo>
                  <a:lnTo>
                    <a:pt x="942400" y="0"/>
                  </a:lnTo>
                  <a:lnTo>
                    <a:pt x="942400" y="140965"/>
                  </a:lnTo>
                  <a:lnTo>
                    <a:pt x="0" y="140965"/>
                  </a:lnTo>
                  <a:close/>
                </a:path>
              </a:pathLst>
            </a:custGeom>
            <a:solidFill>
              <a:srgbClr val="04060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942400" cy="17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13309048" y="4603398"/>
            <a:ext cx="2490084" cy="17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Implémentation des scripts de sauvegarde, vérifications des quotas et gestion des serveurs.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598943" y="3243692"/>
            <a:ext cx="2822202" cy="630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7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DÉVELOPPEMENT ET INTÉGRATION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598943" y="2994272"/>
            <a:ext cx="2822202" cy="24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ETAPE 3</a:t>
            </a:r>
          </a:p>
        </p:txBody>
      </p:sp>
      <p:sp>
        <p:nvSpPr>
          <p:cNvPr id="42" name="Freeform 42"/>
          <p:cNvSpPr/>
          <p:nvPr/>
        </p:nvSpPr>
        <p:spPr>
          <a:xfrm rot="5400000">
            <a:off x="5915690" y="4201589"/>
            <a:ext cx="6456619" cy="3798774"/>
          </a:xfrm>
          <a:custGeom>
            <a:avLst/>
            <a:gdLst/>
            <a:ahLst/>
            <a:cxnLst/>
            <a:rect l="l" t="t" r="r" b="b"/>
            <a:pathLst>
              <a:path w="6456619" h="3798774">
                <a:moveTo>
                  <a:pt x="0" y="0"/>
                </a:moveTo>
                <a:lnTo>
                  <a:pt x="6456620" y="0"/>
                </a:lnTo>
                <a:lnTo>
                  <a:pt x="6456620" y="3798774"/>
                </a:lnTo>
                <a:lnTo>
                  <a:pt x="0" y="3798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3" name="Group 43"/>
          <p:cNvGrpSpPr/>
          <p:nvPr/>
        </p:nvGrpSpPr>
        <p:grpSpPr>
          <a:xfrm>
            <a:off x="7354913" y="2428727"/>
            <a:ext cx="3578175" cy="6778588"/>
            <a:chOff x="0" y="0"/>
            <a:chExt cx="942400" cy="178530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942400" cy="1785307"/>
            </a:xfrm>
            <a:custGeom>
              <a:avLst/>
              <a:gdLst/>
              <a:ahLst/>
              <a:cxnLst/>
              <a:rect l="l" t="t" r="r" b="b"/>
              <a:pathLst>
                <a:path w="942400" h="1785307">
                  <a:moveTo>
                    <a:pt x="10818" y="0"/>
                  </a:moveTo>
                  <a:lnTo>
                    <a:pt x="931582" y="0"/>
                  </a:lnTo>
                  <a:cubicBezTo>
                    <a:pt x="937556" y="0"/>
                    <a:pt x="942400" y="4843"/>
                    <a:pt x="942400" y="10818"/>
                  </a:cubicBezTo>
                  <a:lnTo>
                    <a:pt x="942400" y="1774489"/>
                  </a:lnTo>
                  <a:cubicBezTo>
                    <a:pt x="942400" y="1777358"/>
                    <a:pt x="941260" y="1780110"/>
                    <a:pt x="939231" y="1782139"/>
                  </a:cubicBezTo>
                  <a:cubicBezTo>
                    <a:pt x="937202" y="1784167"/>
                    <a:pt x="934451" y="1785307"/>
                    <a:pt x="931582" y="1785307"/>
                  </a:cubicBezTo>
                  <a:lnTo>
                    <a:pt x="10818" y="1785307"/>
                  </a:lnTo>
                  <a:cubicBezTo>
                    <a:pt x="4843" y="1785307"/>
                    <a:pt x="0" y="1780464"/>
                    <a:pt x="0" y="1774489"/>
                  </a:cubicBezTo>
                  <a:lnTo>
                    <a:pt x="0" y="10818"/>
                  </a:lnTo>
                  <a:cubicBezTo>
                    <a:pt x="0" y="4843"/>
                    <a:pt x="4843" y="0"/>
                    <a:pt x="1081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942400" cy="1823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354913" y="2252748"/>
            <a:ext cx="3578175" cy="1759637"/>
            <a:chOff x="0" y="0"/>
            <a:chExt cx="942400" cy="46344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942400" cy="463444"/>
            </a:xfrm>
            <a:custGeom>
              <a:avLst/>
              <a:gdLst/>
              <a:ahLst/>
              <a:cxnLst/>
              <a:rect l="l" t="t" r="r" b="b"/>
              <a:pathLst>
                <a:path w="942400" h="463444">
                  <a:moveTo>
                    <a:pt x="32455" y="0"/>
                  </a:moveTo>
                  <a:lnTo>
                    <a:pt x="909945" y="0"/>
                  </a:lnTo>
                  <a:cubicBezTo>
                    <a:pt x="927869" y="0"/>
                    <a:pt x="942400" y="14530"/>
                    <a:pt x="942400" y="32455"/>
                  </a:cubicBezTo>
                  <a:lnTo>
                    <a:pt x="942400" y="430989"/>
                  </a:lnTo>
                  <a:cubicBezTo>
                    <a:pt x="942400" y="448913"/>
                    <a:pt x="927869" y="463444"/>
                    <a:pt x="909945" y="463444"/>
                  </a:cubicBezTo>
                  <a:lnTo>
                    <a:pt x="32455" y="463444"/>
                  </a:lnTo>
                  <a:cubicBezTo>
                    <a:pt x="14530" y="463444"/>
                    <a:pt x="0" y="448913"/>
                    <a:pt x="0" y="430989"/>
                  </a:cubicBezTo>
                  <a:lnTo>
                    <a:pt x="0" y="32455"/>
                  </a:lnTo>
                  <a:cubicBezTo>
                    <a:pt x="0" y="14530"/>
                    <a:pt x="14530" y="0"/>
                    <a:pt x="32455" y="0"/>
                  </a:cubicBezTo>
                  <a:close/>
                </a:path>
              </a:pathLst>
            </a:custGeom>
            <a:solidFill>
              <a:srgbClr val="04060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942400" cy="501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9021540" y="2432379"/>
            <a:ext cx="244920" cy="244920"/>
          </a:xfrm>
          <a:custGeom>
            <a:avLst/>
            <a:gdLst/>
            <a:ahLst/>
            <a:cxnLst/>
            <a:rect l="l" t="t" r="r" b="b"/>
            <a:pathLst>
              <a:path w="244920" h="244920">
                <a:moveTo>
                  <a:pt x="0" y="0"/>
                </a:moveTo>
                <a:lnTo>
                  <a:pt x="244920" y="0"/>
                </a:lnTo>
                <a:lnTo>
                  <a:pt x="244920" y="244920"/>
                </a:lnTo>
                <a:lnTo>
                  <a:pt x="0" y="24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0" name="Group 50"/>
          <p:cNvGrpSpPr/>
          <p:nvPr/>
        </p:nvGrpSpPr>
        <p:grpSpPr>
          <a:xfrm>
            <a:off x="7354913" y="3662418"/>
            <a:ext cx="3578175" cy="535227"/>
            <a:chOff x="0" y="0"/>
            <a:chExt cx="942400" cy="14096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942400" cy="140965"/>
            </a:xfrm>
            <a:custGeom>
              <a:avLst/>
              <a:gdLst/>
              <a:ahLst/>
              <a:cxnLst/>
              <a:rect l="l" t="t" r="r" b="b"/>
              <a:pathLst>
                <a:path w="942400" h="140965">
                  <a:moveTo>
                    <a:pt x="0" y="0"/>
                  </a:moveTo>
                  <a:lnTo>
                    <a:pt x="942400" y="0"/>
                  </a:lnTo>
                  <a:lnTo>
                    <a:pt x="942400" y="140965"/>
                  </a:lnTo>
                  <a:lnTo>
                    <a:pt x="0" y="140965"/>
                  </a:lnTo>
                  <a:close/>
                </a:path>
              </a:pathLst>
            </a:custGeom>
            <a:solidFill>
              <a:srgbClr val="04060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942400" cy="179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8400315" y="4603398"/>
            <a:ext cx="2222128" cy="70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Segmentation des VLAN.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400315" y="6600473"/>
            <a:ext cx="2222128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Sécurisation des connexions (VPN entre sites, radius).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7732899" y="3243692"/>
            <a:ext cx="2822202" cy="630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9"/>
              </a:lnSpc>
            </a:pPr>
            <a:r>
              <a:rPr lang="en-US" sz="17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CONCEPTION DE L'ARCHITECTURE RÉSEAU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732899" y="2994272"/>
            <a:ext cx="2822202" cy="24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"/>
              </a:lnSpc>
            </a:pPr>
            <a:r>
              <a:rPr lang="en-US" sz="1485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ETAPE 2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17178601" y="9345065"/>
            <a:ext cx="595049" cy="427585"/>
            <a:chOff x="0" y="0"/>
            <a:chExt cx="288728" cy="207472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88728" cy="207472"/>
            </a:xfrm>
            <a:custGeom>
              <a:avLst/>
              <a:gdLst/>
              <a:ahLst/>
              <a:cxnLst/>
              <a:rect l="l" t="t" r="r" b="b"/>
              <a:pathLst>
                <a:path w="288728" h="207472">
                  <a:moveTo>
                    <a:pt x="0" y="0"/>
                  </a:moveTo>
                  <a:lnTo>
                    <a:pt x="288728" y="0"/>
                  </a:lnTo>
                  <a:lnTo>
                    <a:pt x="288728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288728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6/14</a:t>
              </a:r>
            </a:p>
          </p:txBody>
        </p:sp>
      </p:grpSp>
      <p:sp>
        <p:nvSpPr>
          <p:cNvPr id="60" name="Freeform 60"/>
          <p:cNvSpPr/>
          <p:nvPr/>
        </p:nvSpPr>
        <p:spPr>
          <a:xfrm>
            <a:off x="9266460" y="2432379"/>
            <a:ext cx="244920" cy="244920"/>
          </a:xfrm>
          <a:custGeom>
            <a:avLst/>
            <a:gdLst/>
            <a:ahLst/>
            <a:cxnLst/>
            <a:rect l="l" t="t" r="r" b="b"/>
            <a:pathLst>
              <a:path w="244920" h="244920">
                <a:moveTo>
                  <a:pt x="0" y="0"/>
                </a:moveTo>
                <a:lnTo>
                  <a:pt x="244919" y="0"/>
                </a:lnTo>
                <a:lnTo>
                  <a:pt x="244919" y="244920"/>
                </a:lnTo>
                <a:lnTo>
                  <a:pt x="0" y="24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1" name="Freeform 61"/>
          <p:cNvSpPr/>
          <p:nvPr/>
        </p:nvSpPr>
        <p:spPr>
          <a:xfrm>
            <a:off x="14132504" y="2432379"/>
            <a:ext cx="244920" cy="244920"/>
          </a:xfrm>
          <a:custGeom>
            <a:avLst/>
            <a:gdLst/>
            <a:ahLst/>
            <a:cxnLst/>
            <a:rect l="l" t="t" r="r" b="b"/>
            <a:pathLst>
              <a:path w="244920" h="244920">
                <a:moveTo>
                  <a:pt x="0" y="0"/>
                </a:moveTo>
                <a:lnTo>
                  <a:pt x="244920" y="0"/>
                </a:lnTo>
                <a:lnTo>
                  <a:pt x="244920" y="244920"/>
                </a:lnTo>
                <a:lnTo>
                  <a:pt x="0" y="24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2" name="Freeform 62"/>
          <p:cNvSpPr/>
          <p:nvPr/>
        </p:nvSpPr>
        <p:spPr>
          <a:xfrm>
            <a:off x="14377424" y="2432379"/>
            <a:ext cx="244920" cy="244920"/>
          </a:xfrm>
          <a:custGeom>
            <a:avLst/>
            <a:gdLst/>
            <a:ahLst/>
            <a:cxnLst/>
            <a:rect l="l" t="t" r="r" b="b"/>
            <a:pathLst>
              <a:path w="244920" h="244920">
                <a:moveTo>
                  <a:pt x="0" y="0"/>
                </a:moveTo>
                <a:lnTo>
                  <a:pt x="244919" y="0"/>
                </a:lnTo>
                <a:lnTo>
                  <a:pt x="244919" y="244920"/>
                </a:lnTo>
                <a:lnTo>
                  <a:pt x="0" y="24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3" name="Freeform 63"/>
          <p:cNvSpPr/>
          <p:nvPr/>
        </p:nvSpPr>
        <p:spPr>
          <a:xfrm>
            <a:off x="7880044" y="4807245"/>
            <a:ext cx="242810" cy="182108"/>
          </a:xfrm>
          <a:custGeom>
            <a:avLst/>
            <a:gdLst/>
            <a:ahLst/>
            <a:cxnLst/>
            <a:rect l="l" t="t" r="r" b="b"/>
            <a:pathLst>
              <a:path w="242810" h="182108">
                <a:moveTo>
                  <a:pt x="0" y="0"/>
                </a:moveTo>
                <a:lnTo>
                  <a:pt x="242810" y="0"/>
                </a:lnTo>
                <a:lnTo>
                  <a:pt x="242810" y="182108"/>
                </a:lnTo>
                <a:lnTo>
                  <a:pt x="0" y="18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4" name="Freeform 64"/>
          <p:cNvSpPr/>
          <p:nvPr/>
        </p:nvSpPr>
        <p:spPr>
          <a:xfrm>
            <a:off x="7880044" y="6858667"/>
            <a:ext cx="242810" cy="182108"/>
          </a:xfrm>
          <a:custGeom>
            <a:avLst/>
            <a:gdLst/>
            <a:ahLst/>
            <a:cxnLst/>
            <a:rect l="l" t="t" r="r" b="b"/>
            <a:pathLst>
              <a:path w="242810" h="182108">
                <a:moveTo>
                  <a:pt x="0" y="0"/>
                </a:moveTo>
                <a:lnTo>
                  <a:pt x="242810" y="0"/>
                </a:lnTo>
                <a:lnTo>
                  <a:pt x="242810" y="182108"/>
                </a:lnTo>
                <a:lnTo>
                  <a:pt x="0" y="18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5" name="Freeform 65"/>
          <p:cNvSpPr/>
          <p:nvPr/>
        </p:nvSpPr>
        <p:spPr>
          <a:xfrm>
            <a:off x="12853137" y="4807245"/>
            <a:ext cx="242810" cy="182108"/>
          </a:xfrm>
          <a:custGeom>
            <a:avLst/>
            <a:gdLst/>
            <a:ahLst/>
            <a:cxnLst/>
            <a:rect l="l" t="t" r="r" b="b"/>
            <a:pathLst>
              <a:path w="242810" h="182108">
                <a:moveTo>
                  <a:pt x="0" y="0"/>
                </a:moveTo>
                <a:lnTo>
                  <a:pt x="242810" y="0"/>
                </a:lnTo>
                <a:lnTo>
                  <a:pt x="242810" y="182108"/>
                </a:lnTo>
                <a:lnTo>
                  <a:pt x="0" y="18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6" name="Freeform 66"/>
          <p:cNvSpPr/>
          <p:nvPr/>
        </p:nvSpPr>
        <p:spPr>
          <a:xfrm>
            <a:off x="12853137" y="6858667"/>
            <a:ext cx="242810" cy="182108"/>
          </a:xfrm>
          <a:custGeom>
            <a:avLst/>
            <a:gdLst/>
            <a:ahLst/>
            <a:cxnLst/>
            <a:rect l="l" t="t" r="r" b="b"/>
            <a:pathLst>
              <a:path w="242810" h="182108">
                <a:moveTo>
                  <a:pt x="0" y="0"/>
                </a:moveTo>
                <a:lnTo>
                  <a:pt x="242810" y="0"/>
                </a:lnTo>
                <a:lnTo>
                  <a:pt x="242810" y="182108"/>
                </a:lnTo>
                <a:lnTo>
                  <a:pt x="0" y="182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7" name="TextBox 67"/>
          <p:cNvSpPr txBox="1"/>
          <p:nvPr/>
        </p:nvSpPr>
        <p:spPr>
          <a:xfrm>
            <a:off x="13309048" y="6714773"/>
            <a:ext cx="2222128" cy="1758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Développement des fonctionnalités de gestion des badges et sécurité.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14350"/>
            <a:ext cx="17259300" cy="9258300"/>
            <a:chOff x="0" y="0"/>
            <a:chExt cx="5905866" cy="31680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05866" cy="3168047"/>
            </a:xfrm>
            <a:custGeom>
              <a:avLst/>
              <a:gdLst/>
              <a:ahLst/>
              <a:cxnLst/>
              <a:rect l="l" t="t" r="r" b="b"/>
              <a:pathLst>
                <a:path w="5905866" h="3168047">
                  <a:moveTo>
                    <a:pt x="0" y="0"/>
                  </a:moveTo>
                  <a:lnTo>
                    <a:pt x="5905866" y="0"/>
                  </a:lnTo>
                  <a:lnTo>
                    <a:pt x="5905866" y="3168047"/>
                  </a:lnTo>
                  <a:lnTo>
                    <a:pt x="0" y="3168047"/>
                  </a:lnTo>
                  <a:close/>
                </a:path>
              </a:pathLst>
            </a:custGeom>
            <a:solidFill>
              <a:srgbClr val="EBE2D6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905866" cy="3206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8441" y="8323738"/>
            <a:ext cx="4851118" cy="857103"/>
            <a:chOff x="0" y="0"/>
            <a:chExt cx="6468158" cy="1142804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6468158" cy="4718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PILOTER UN PROJET INFORMATIQUE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05370" y="440592"/>
              <a:ext cx="3057417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58743" y="799906"/>
              <a:ext cx="5150671" cy="342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00"/>
                </a:lnSpc>
              </a:pPr>
              <a:r>
                <a:rPr lang="en-US" sz="1500" b="1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I.U.T Nord Franche-Comté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631169" y="3184036"/>
            <a:ext cx="11025662" cy="371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6"/>
              </a:lnSpc>
            </a:pPr>
            <a:r>
              <a:rPr lang="en-US" sz="10711" b="1" spc="-353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ARCHITECTURE SECURISEE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349683" y="9456648"/>
            <a:ext cx="576040" cy="427585"/>
            <a:chOff x="0" y="0"/>
            <a:chExt cx="279505" cy="2074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9505" cy="207472"/>
            </a:xfrm>
            <a:custGeom>
              <a:avLst/>
              <a:gdLst/>
              <a:ahLst/>
              <a:cxnLst/>
              <a:rect l="l" t="t" r="r" b="b"/>
              <a:pathLst>
                <a:path w="279505" h="207472">
                  <a:moveTo>
                    <a:pt x="0" y="0"/>
                  </a:moveTo>
                  <a:lnTo>
                    <a:pt x="279505" y="0"/>
                  </a:lnTo>
                  <a:lnTo>
                    <a:pt x="279505" y="207472"/>
                  </a:lnTo>
                  <a:lnTo>
                    <a:pt x="0" y="20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9505" cy="245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7/14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039935" y="1490193"/>
            <a:ext cx="6208130" cy="211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4</a:t>
            </a:r>
          </a:p>
          <a:p>
            <a:pPr algn="ctr">
              <a:lnSpc>
                <a:spcPts val="8443"/>
              </a:lnSpc>
            </a:pPr>
            <a:r>
              <a:rPr lang="en-US" sz="6031" b="1" spc="-1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502</Words>
  <Application>Microsoft Macintosh PowerPoint</Application>
  <PresentationFormat>Personnalisé</PresentationFormat>
  <Paragraphs>134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Poppins</vt:lpstr>
      <vt:lpstr>Roboto Bold</vt:lpstr>
      <vt:lpstr>Arial</vt:lpstr>
      <vt:lpstr>Poppins Bold</vt:lpstr>
      <vt:lpstr>Lato Bold</vt:lpstr>
      <vt:lpstr>Calibri</vt:lpstr>
      <vt:lpstr>Poppins Heavy</vt:lpstr>
      <vt:lpstr>Lato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Projet Entreprise Moderne Sobre Professionnel Blanc Beige Noir</dc:title>
  <cp:lastModifiedBy>Anisse Fouka</cp:lastModifiedBy>
  <cp:revision>1</cp:revision>
  <dcterms:created xsi:type="dcterms:W3CDTF">2006-08-16T00:00:00Z</dcterms:created>
  <dcterms:modified xsi:type="dcterms:W3CDTF">2024-10-14T06:26:55Z</dcterms:modified>
  <dc:identifier>DAGSUd5gGkc</dc:identifier>
</cp:coreProperties>
</file>